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BNYZsmAN0B6QcCsHYH3qw==" hashData="eTvU0PgdKifsRGMTceAOl1XL4ExdIPSjY2JYDMGBaPWy7WM+UOoq811kw8IhLxzV9S/QZTaSXOWjnVC0mz8VG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774E30-3F3D-4485-A1E2-FDC058343354}" v="89" dt="2021-02-17T23:07:29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2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6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45659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5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5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8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64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8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2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7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9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47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58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5/20/2021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37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0" r:id="rId6"/>
    <p:sldLayoutId id="2147483816" r:id="rId7"/>
    <p:sldLayoutId id="2147483817" r:id="rId8"/>
    <p:sldLayoutId id="2147483818" r:id="rId9"/>
    <p:sldLayoutId id="2147483819" r:id="rId10"/>
    <p:sldLayoutId id="214748382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FB8E72-CE46-4B0F-BAA8-CFCCFA239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050" y="1079500"/>
            <a:ext cx="3884962" cy="2138400"/>
          </a:xfrm>
        </p:spPr>
        <p:txBody>
          <a:bodyPr>
            <a:normAutofit/>
          </a:bodyPr>
          <a:lstStyle/>
          <a:p>
            <a:r>
              <a:rPr lang="es-MX" sz="7200" dirty="0">
                <a:latin typeface="Elephant" panose="02020904090505020303" pitchFamily="18" charset="0"/>
              </a:rPr>
              <a:t>GRC</a:t>
            </a:r>
            <a:br>
              <a:rPr lang="es-MX" sz="7200" dirty="0">
                <a:latin typeface="Elephant" panose="02020904090505020303" pitchFamily="18" charset="0"/>
              </a:rPr>
            </a:br>
            <a:r>
              <a:rPr lang="es-MX" sz="1600" dirty="0">
                <a:latin typeface="Elephant" panose="02020904090505020303" pitchFamily="18" charset="0"/>
              </a:rPr>
              <a:t>Servicios de Mantenimiento aéreo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AEE8AD-7080-4F4B-9338-BFC8CFD7B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6051" y="4113213"/>
            <a:ext cx="3884961" cy="1655762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Empresa 100% mexicana, fundada en febrero de 2017, Sociedad Mercantil constituida  en conformidad con las leyes de la República Mexicana e inscrita en el registro publico de comercio, con permiso de AFAC </a:t>
            </a:r>
            <a:r>
              <a:rPr lang="es-MX" b="1" dirty="0"/>
              <a:t>506</a:t>
            </a:r>
            <a:r>
              <a:rPr lang="es-MX" dirty="0"/>
              <a:t>.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6828D311-B582-473B-A71A-00BAEFDDF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43748" y="443198"/>
            <a:ext cx="66600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8531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5">
            <a:extLst>
              <a:ext uri="{FF2B5EF4-FFF2-40B4-BE49-F238E27FC236}">
                <a16:creationId xmlns:a16="http://schemas.microsoft.com/office/drawing/2014/main" id="{950B4532-90B0-4F38-8B86-C84A0416E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443748" y="6203198"/>
            <a:ext cx="66600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5B28FD85-59C0-44FE-822A-75F0E9D2E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7103748" y="443198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263BE02-4D49-4809-913B-695ACD503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05" y="582874"/>
            <a:ext cx="3614737" cy="767036"/>
          </a:xfrm>
          <a:prstGeom prst="rect">
            <a:avLst/>
          </a:prstGeom>
        </p:spPr>
      </p:pic>
      <p:pic>
        <p:nvPicPr>
          <p:cNvPr id="15" name="Imagen 14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86BEFFC9-0B2E-4A38-8E11-98F74FECE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8" y="815510"/>
            <a:ext cx="6604621" cy="495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00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29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FB8E72-CE46-4B0F-BAA8-CFCCFA239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723" y="750736"/>
            <a:ext cx="4451349" cy="196451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MX" sz="6600" dirty="0">
                <a:latin typeface="Elephant" panose="02020904090505020303" pitchFamily="18" charset="0"/>
              </a:rPr>
              <a:t>GRC</a:t>
            </a:r>
            <a:br>
              <a:rPr lang="es-MX" sz="2600" dirty="0">
                <a:latin typeface="Elephant" panose="02020904090505020303" pitchFamily="18" charset="0"/>
              </a:rPr>
            </a:br>
            <a:r>
              <a:rPr lang="es-MX" sz="2600" dirty="0">
                <a:latin typeface="Elephant" panose="02020904090505020303" pitchFamily="18" charset="0"/>
              </a:rPr>
              <a:t>Servicios de Mantenimiento aéreo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AEE8AD-7080-4F4B-9338-BFC8CFD7B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850" y="4142745"/>
            <a:ext cx="4451349" cy="1667211"/>
          </a:xfrm>
        </p:spPr>
        <p:txBody>
          <a:bodyPr>
            <a:noAutofit/>
          </a:bodyPr>
          <a:lstStyle/>
          <a:p>
            <a:pPr>
              <a:tabLst>
                <a:tab pos="3420745" algn="l"/>
              </a:tabLst>
            </a:pPr>
            <a:r>
              <a:rPr lang="es-ES" sz="1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Visión</a:t>
            </a:r>
            <a:endParaRPr lang="es-MX" sz="1800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420745" algn="l"/>
              </a:tabLst>
            </a:pPr>
            <a:r>
              <a:rPr lang="es-ES" sz="1800" b="1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“Brindar seguridad y confiabilidad en sus vuelos” de todos nuestros operadores</a:t>
            </a:r>
            <a:endParaRPr lang="es-MX" sz="1800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31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0275" y="2840038"/>
            <a:ext cx="2216150" cy="1177924"/>
            <a:chOff x="4987925" y="2840038"/>
            <a:chExt cx="2216150" cy="117792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33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1" name="Rectangle 46">
            <a:extLst>
              <a:ext uri="{FF2B5EF4-FFF2-40B4-BE49-F238E27FC236}">
                <a16:creationId xmlns:a16="http://schemas.microsoft.com/office/drawing/2014/main" id="{8036B80B-269D-4F02-9EF9-A6A4E917B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46" name="Subtítulo 2">
            <a:extLst>
              <a:ext uri="{FF2B5EF4-FFF2-40B4-BE49-F238E27FC236}">
                <a16:creationId xmlns:a16="http://schemas.microsoft.com/office/drawing/2014/main" id="{8F7A75CE-8D06-4EC9-9D8E-FDEAE059953F}"/>
              </a:ext>
            </a:extLst>
          </p:cNvPr>
          <p:cNvSpPr txBox="1">
            <a:spLocks/>
          </p:cNvSpPr>
          <p:nvPr/>
        </p:nvSpPr>
        <p:spPr>
          <a:xfrm>
            <a:off x="6842343" y="3582401"/>
            <a:ext cx="4451349" cy="29028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24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20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16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420745" algn="l"/>
              </a:tabLst>
            </a:pPr>
            <a:r>
              <a:rPr lang="es-ES" sz="1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Misión de la organización</a:t>
            </a:r>
            <a:endParaRPr lang="es-MX" sz="1800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3420745" algn="l"/>
              </a:tabLst>
            </a:pPr>
            <a:r>
              <a:rPr lang="es-ES" sz="180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S_tradnl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“Apoyar profesionalmente a la Industria Aeronáutica en las especialidades autorizadas, siempre con la mejor calidad, eficiencia, prontitud y ética. Para ello contamos con personal capacitado y con experiencia de más de 20 años en su especialidad.”</a:t>
            </a:r>
            <a:endParaRPr lang="es-MX" sz="1800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420745" algn="l"/>
              </a:tabLst>
            </a:pPr>
            <a:endParaRPr lang="es-MX" sz="20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18750846-4D75-4574-84BD-22885715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94" y="5551221"/>
            <a:ext cx="3614737" cy="767036"/>
          </a:xfrm>
          <a:prstGeom prst="rect">
            <a:avLst/>
          </a:prstGeom>
        </p:spPr>
      </p:pic>
      <p:pic>
        <p:nvPicPr>
          <p:cNvPr id="8" name="Imagen 7" descr="Imagen en blanco y negro de un avión&#10;&#10;Descripción generada automáticamente con confianza baja">
            <a:extLst>
              <a:ext uri="{FF2B5EF4-FFF2-40B4-BE49-F238E27FC236}">
                <a16:creationId xmlns:a16="http://schemas.microsoft.com/office/drawing/2014/main" id="{248B0510-2268-47CC-9878-9287F5E16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28" y="334694"/>
            <a:ext cx="4351264" cy="326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FB8E72-CE46-4B0F-BAA8-CFCCFA239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10" y="531814"/>
            <a:ext cx="4457690" cy="1720850"/>
          </a:xfrm>
        </p:spPr>
        <p:txBody>
          <a:bodyPr vert="horz" lIns="0" tIns="0" rIns="0" bIns="0" rtlCol="0" anchor="ctr" anchorCtr="0">
            <a:normAutofit fontScale="90000"/>
          </a:bodyPr>
          <a:lstStyle/>
          <a:p>
            <a:r>
              <a:rPr lang="en-US" sz="5400" dirty="0">
                <a:latin typeface="Elephant" panose="02020904090505020303" pitchFamily="18" charset="0"/>
              </a:rPr>
              <a:t>GRC</a:t>
            </a:r>
            <a:br>
              <a:rPr lang="en-US" dirty="0">
                <a:latin typeface="Elephant" panose="02020904090505020303" pitchFamily="18" charset="0"/>
              </a:rPr>
            </a:br>
            <a:r>
              <a:rPr lang="en-US" dirty="0">
                <a:latin typeface="Elephant" panose="02020904090505020303" pitchFamily="18" charset="0"/>
              </a:rPr>
              <a:t>Servicios de Mantenimiento aéreo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FD7373BA-7FC2-49C2-9DF2-F4FABEA61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43212"/>
            <a:ext cx="12192000" cy="4014787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18750846-4D75-4574-84BD-2288571567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750" y="5562117"/>
            <a:ext cx="3693035" cy="784770"/>
          </a:xfrm>
          <a:prstGeom prst="rect">
            <a:avLst/>
          </a:prstGeom>
        </p:spPr>
      </p:pic>
      <p:sp>
        <p:nvSpPr>
          <p:cNvPr id="46" name="Subtítulo 2">
            <a:extLst>
              <a:ext uri="{FF2B5EF4-FFF2-40B4-BE49-F238E27FC236}">
                <a16:creationId xmlns:a16="http://schemas.microsoft.com/office/drawing/2014/main" id="{8F7A75CE-8D06-4EC9-9D8E-FDEAE059953F}"/>
              </a:ext>
            </a:extLst>
          </p:cNvPr>
          <p:cNvSpPr txBox="1">
            <a:spLocks/>
          </p:cNvSpPr>
          <p:nvPr/>
        </p:nvSpPr>
        <p:spPr>
          <a:xfrm>
            <a:off x="7378594" y="219860"/>
            <a:ext cx="4451349" cy="6400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24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20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16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420745" algn="l"/>
              </a:tabLst>
            </a:pPr>
            <a:r>
              <a:rPr lang="es-MX" sz="2000" u="sng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sz="2800" i="0" u="sng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MANTENIMIENTO”</a:t>
            </a:r>
          </a:p>
          <a:p>
            <a:pPr>
              <a:tabLst>
                <a:tab pos="3420745" algn="l"/>
              </a:tabLst>
            </a:pPr>
            <a:r>
              <a:rPr lang="es-E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Porque sabes que lo mas importante es volar de manera segura, ofrecemos servicios de mantenimiento en aeronaves clase 3, con capacidad en King Air 200, </a:t>
            </a:r>
            <a:r>
              <a:rPr lang="es-ES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B200</a:t>
            </a:r>
            <a:r>
              <a:rPr lang="es-E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series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Beechcraft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300 (B 300) Series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C90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C90A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C90GT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C90GTI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C90GTX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tabLst>
                <a:tab pos="3420745" algn="l"/>
              </a:tabLst>
            </a:pPr>
            <a:r>
              <a:rPr lang="es-E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Mantenimiento a motores clase 3, Pratt and Whitney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PT6A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-60ª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PT6A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-20,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PT6A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-28,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PT6A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-21,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PT6A-135A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PT6A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-114ª,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PT6A-60A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PT6A</a:t>
            </a:r>
            <a:r>
              <a:rPr lang="es-E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-41,-42</a:t>
            </a:r>
            <a:r>
              <a:rPr lang="es-ES" sz="1800" b="1" i="1" dirty="0">
                <a:effectLst/>
                <a:latin typeface="Microsoft Sans Serif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420745" algn="l"/>
              </a:tabLst>
            </a:pPr>
            <a:endParaRPr lang="es-MX" sz="2000" b="1" i="1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420745" algn="l"/>
              </a:tabLst>
            </a:pPr>
            <a:endParaRPr lang="es-MX" sz="20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 descr="Un hombre parado al lado de un coche&#10;&#10;Descripción generada automáticamente con confianza media">
            <a:extLst>
              <a:ext uri="{FF2B5EF4-FFF2-40B4-BE49-F238E27FC236}">
                <a16:creationId xmlns:a16="http://schemas.microsoft.com/office/drawing/2014/main" id="{A9B99F1B-7710-424D-9115-ED2E5E132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498787"/>
            <a:ext cx="51308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FB8E72-CE46-4B0F-BAA8-CFCCFA239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2546" y="323557"/>
            <a:ext cx="4426782" cy="1548080"/>
          </a:xfrm>
        </p:spPr>
        <p:txBody>
          <a:bodyPr vert="horz" lIns="0" tIns="0" rIns="0" bIns="0" rtlCol="0" anchor="b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latin typeface="Elephant" panose="02020904090505020303" pitchFamily="18" charset="0"/>
              </a:rPr>
              <a:t>GRC</a:t>
            </a:r>
            <a:br>
              <a:rPr lang="en-US" sz="2400" dirty="0">
                <a:latin typeface="Elephant" panose="02020904090505020303" pitchFamily="18" charset="0"/>
              </a:rPr>
            </a:br>
            <a:r>
              <a:rPr lang="en-US" sz="2400" dirty="0">
                <a:latin typeface="Elephant" panose="02020904090505020303" pitchFamily="18" charset="0"/>
              </a:rPr>
              <a:t>Servicios de Mantenimiento aéreo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73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ubtítulo 2">
            <a:extLst>
              <a:ext uri="{FF2B5EF4-FFF2-40B4-BE49-F238E27FC236}">
                <a16:creationId xmlns:a16="http://schemas.microsoft.com/office/drawing/2014/main" id="{8F7A75CE-8D06-4EC9-9D8E-FDEAE059953F}"/>
              </a:ext>
            </a:extLst>
          </p:cNvPr>
          <p:cNvSpPr txBox="1">
            <a:spLocks/>
          </p:cNvSpPr>
          <p:nvPr/>
        </p:nvSpPr>
        <p:spPr>
          <a:xfrm>
            <a:off x="6916863" y="2748778"/>
            <a:ext cx="4660848" cy="300989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24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20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16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en-US" dirty="0"/>
              <a:t>“</a:t>
            </a:r>
            <a:r>
              <a:rPr lang="es-ES" b="1" i="1" dirty="0">
                <a:effectLst/>
                <a:latin typeface="Microsoft Sans Serif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es-ES" b="1" i="1" u="sng" dirty="0">
                <a:effectLst/>
                <a:latin typeface="Microsoft Sans Serif" panose="020B0604020202020204" pitchFamily="34" charset="0"/>
                <a:ea typeface="Times New Roman" panose="02020603050405020304" pitchFamily="18" charset="0"/>
              </a:rPr>
              <a:t>NSTRUMENTOS”</a:t>
            </a:r>
            <a:endParaRPr lang="es-MX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Ofrecemos soluciones en navegación y comunicación aérea, con procedimientos efectivos para una mejor operación de instrumentos</a:t>
            </a:r>
            <a:r>
              <a:rPr lang="en-US" b="1" i="1" dirty="0">
                <a:effectLst/>
              </a:rPr>
              <a:t>.</a:t>
            </a:r>
          </a:p>
          <a:p>
            <a:r>
              <a:rPr lang="es-ES" sz="1800" b="1" i="1" dirty="0">
                <a:effectLst/>
                <a:latin typeface="Microsoft Sans Serif" panose="020B0604020202020204" pitchFamily="34" charset="0"/>
                <a:ea typeface="Times New Roman" panose="02020603050405020304" pitchFamily="18" charset="0"/>
              </a:rPr>
              <a:t>IMPLEMENTACIÓN DE ADS-B bajo STC y SB</a:t>
            </a:r>
            <a:endParaRPr lang="es-MX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effectLst/>
            </a:endParaRPr>
          </a:p>
          <a:p>
            <a:pPr algn="l">
              <a:lnSpc>
                <a:spcPct val="115000"/>
              </a:lnSpc>
              <a:tabLst>
                <a:tab pos="3420745" algn="l"/>
              </a:tabLst>
            </a:pPr>
            <a:endParaRPr lang="en-US" sz="1600" b="1" i="1" dirty="0">
              <a:effectLst/>
            </a:endParaRPr>
          </a:p>
          <a:p>
            <a:pPr algn="l">
              <a:lnSpc>
                <a:spcPct val="115000"/>
              </a:lnSpc>
              <a:tabLst>
                <a:tab pos="3420745" algn="l"/>
              </a:tabLst>
            </a:pPr>
            <a:endParaRPr lang="en-US" sz="1600" dirty="0"/>
          </a:p>
        </p:txBody>
      </p:sp>
      <p:pic>
        <p:nvPicPr>
          <p:cNvPr id="4" name="Imagen 3" descr="Imagen de la pantalla de un celular en la mano&#10;&#10;Descripción generada automáticamente con confianza baja">
            <a:extLst>
              <a:ext uri="{FF2B5EF4-FFF2-40B4-BE49-F238E27FC236}">
                <a16:creationId xmlns:a16="http://schemas.microsoft.com/office/drawing/2014/main" id="{ED055A21-DFCC-49AF-9B06-2B8D1BCA5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7" y="365517"/>
            <a:ext cx="2553925" cy="1915444"/>
          </a:xfrm>
          <a:prstGeom prst="rect">
            <a:avLst/>
          </a:prstGeom>
        </p:spPr>
      </p:pic>
      <p:pic>
        <p:nvPicPr>
          <p:cNvPr id="6" name="Imagen 5" descr="Imagen que contiene persona, hombre, gente, tabla&#10;&#10;Descripción generada automáticamente">
            <a:extLst>
              <a:ext uri="{FF2B5EF4-FFF2-40B4-BE49-F238E27FC236}">
                <a16:creationId xmlns:a16="http://schemas.microsoft.com/office/drawing/2014/main" id="{E2206535-5DDD-40D6-AD7F-2FC2B9548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10" y="391401"/>
            <a:ext cx="2611395" cy="1901132"/>
          </a:xfrm>
          <a:prstGeom prst="rect">
            <a:avLst/>
          </a:prstGeom>
        </p:spPr>
      </p:pic>
      <p:pic>
        <p:nvPicPr>
          <p:cNvPr id="8" name="Imagen 7" descr="Imagen de la pantalla de un video juego de un carro&#10;&#10;Descripción generada automáticamente con confianza baja">
            <a:extLst>
              <a:ext uri="{FF2B5EF4-FFF2-40B4-BE49-F238E27FC236}">
                <a16:creationId xmlns:a16="http://schemas.microsoft.com/office/drawing/2014/main" id="{8B3BC8FE-579F-4B5B-8245-029281237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7" y="4412896"/>
            <a:ext cx="6390356" cy="2173959"/>
          </a:xfrm>
          <a:prstGeom prst="rect">
            <a:avLst/>
          </a:prstGeom>
        </p:spPr>
      </p:pic>
      <p:pic>
        <p:nvPicPr>
          <p:cNvPr id="11" name="Imagen 10" descr="Pantalla de video juego de un carro&#10;&#10;Descripción generada automáticamente con confianza media">
            <a:extLst>
              <a:ext uri="{FF2B5EF4-FFF2-40B4-BE49-F238E27FC236}">
                <a16:creationId xmlns:a16="http://schemas.microsoft.com/office/drawing/2014/main" id="{D83F8D3F-E24D-40F0-863E-D0C55A2BC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4" y="2361070"/>
            <a:ext cx="2553925" cy="1915444"/>
          </a:xfrm>
          <a:prstGeom prst="rect">
            <a:avLst/>
          </a:prstGeom>
        </p:spPr>
      </p:pic>
      <p:pic>
        <p:nvPicPr>
          <p:cNvPr id="13" name="Imagen 12" descr="Panel de control de un carro&#10;&#10;Descripción generada automáticamente con confianza media">
            <a:extLst>
              <a:ext uri="{FF2B5EF4-FFF2-40B4-BE49-F238E27FC236}">
                <a16:creationId xmlns:a16="http://schemas.microsoft.com/office/drawing/2014/main" id="{F093B934-81D3-4B81-9BEF-67CA7A0F2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10" y="2339518"/>
            <a:ext cx="2611395" cy="195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76391"/>
      </p:ext>
    </p:extLst>
  </p:cSld>
  <p:clrMapOvr>
    <a:masterClrMapping/>
  </p:clrMapOvr>
  <p:transition spd="slow" advClick="0" advTm="5000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FB8E72-CE46-4B0F-BAA8-CFCCFA239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934" y="525599"/>
            <a:ext cx="4426782" cy="1548080"/>
          </a:xfrm>
        </p:spPr>
        <p:txBody>
          <a:bodyPr vert="horz" lIns="0" tIns="0" rIns="0" bIns="0" rtlCol="0" anchor="b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latin typeface="Elephant" panose="02020904090505020303" pitchFamily="18" charset="0"/>
              </a:rPr>
              <a:t>GRC</a:t>
            </a:r>
            <a:br>
              <a:rPr lang="en-US" sz="2400" dirty="0">
                <a:latin typeface="Elephant" panose="02020904090505020303" pitchFamily="18" charset="0"/>
              </a:rPr>
            </a:br>
            <a:r>
              <a:rPr lang="en-US" sz="2400" dirty="0">
                <a:latin typeface="Elephant" panose="02020904090505020303" pitchFamily="18" charset="0"/>
              </a:rPr>
              <a:t>Servicios de Mantenimiento aéreo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73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>
            <a:extLst>
              <a:ext uri="{FF2B5EF4-FFF2-40B4-BE49-F238E27FC236}">
                <a16:creationId xmlns:a16="http://schemas.microsoft.com/office/drawing/2014/main" id="{7C49E2AC-FC68-4612-94EC-087EF0D3B0FB}"/>
              </a:ext>
            </a:extLst>
          </p:cNvPr>
          <p:cNvSpPr txBox="1">
            <a:spLocks/>
          </p:cNvSpPr>
          <p:nvPr/>
        </p:nvSpPr>
        <p:spPr>
          <a:xfrm>
            <a:off x="595575" y="2307734"/>
            <a:ext cx="10933815" cy="300989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24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20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16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en-US" u="sng" dirty="0"/>
              <a:t>“</a:t>
            </a:r>
            <a:r>
              <a:rPr lang="es-ES" b="1" u="sng" dirty="0">
                <a:latin typeface="Microsoft Sans Serif" panose="020B0604020202020204" pitchFamily="34" charset="0"/>
              </a:rPr>
              <a:t>HÉLICES</a:t>
            </a:r>
            <a:r>
              <a:rPr lang="es-ES" b="1" i="1" u="sng" dirty="0">
                <a:effectLst/>
                <a:latin typeface="Microsoft Sans Serif" panose="020B0604020202020204" pitchFamily="34" charset="0"/>
                <a:ea typeface="Times New Roman" panose="02020603050405020304" pitchFamily="18" charset="0"/>
              </a:rPr>
              <a:t>”</a:t>
            </a:r>
            <a:endParaRPr lang="es-MX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Porque necesita volar seguro, se ofrecen servicios a hélices clase 2, con capacidad en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Hartzell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Propellers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los siguientes modelos,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HC-B4MP-3C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HC-E4N-3G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HCD4N-3C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HC-B3TN-2B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HC-B3TN-3B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HC-B3TN-3M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HC-E4N-3N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HCB4TN-5C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HC-B4TN-5F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HC-D4N-3C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B4TN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-3ª,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HC-B4TN-3B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HC-E4W-3C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HC-B3TN-3G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HC-B3TN-3N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D4N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-3ª,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HC-B4MP-3B</a:t>
            </a:r>
            <a:r>
              <a:rPr lang="es-MX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HC-EA4A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-3M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HC-B4MP-3C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HC-E4N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- 3ª y para-Mc Cauley los siguientes modelos,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3GFR34C702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100LA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-2,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4HFR34C754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94LA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-0,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4HFR34C762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94LMA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-4,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4HFR34C763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94LMA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-4,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4HFR34C768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94LMA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-4,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4HFR34C771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94LA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-0,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4JFR34C758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106LNA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-1,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5HFR34C1008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96LTA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-0, 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5HFR34C1105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s-MX" dirty="0" err="1">
                <a:latin typeface="Arial" panose="020B0604020202020204" pitchFamily="34" charset="0"/>
                <a:ea typeface="Times New Roman" panose="02020603050405020304" pitchFamily="18" charset="0"/>
              </a:rPr>
              <a:t>96LRB</a:t>
            </a:r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-9.</a:t>
            </a:r>
            <a:endParaRPr lang="en-US" sz="1600" b="1" i="1" dirty="0">
              <a:effectLst/>
            </a:endParaRPr>
          </a:p>
          <a:p>
            <a:pPr algn="l">
              <a:lnSpc>
                <a:spcPct val="115000"/>
              </a:lnSpc>
              <a:tabLst>
                <a:tab pos="3420745" algn="l"/>
              </a:tabLst>
            </a:pPr>
            <a:endParaRPr lang="en-US" sz="1600" dirty="0"/>
          </a:p>
        </p:txBody>
      </p:sp>
      <p:pic>
        <p:nvPicPr>
          <p:cNvPr id="10" name="Imagen 9" descr="Imagen que contiene interior, persona, hombre, esquiando&#10;&#10;Descripción generada automáticamente">
            <a:extLst>
              <a:ext uri="{FF2B5EF4-FFF2-40B4-BE49-F238E27FC236}">
                <a16:creationId xmlns:a16="http://schemas.microsoft.com/office/drawing/2014/main" id="{092F9548-71B5-471F-8FE4-115741E11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1502" y="433045"/>
            <a:ext cx="1922193" cy="1441645"/>
          </a:xfrm>
          <a:prstGeom prst="rect">
            <a:avLst/>
          </a:prstGeom>
        </p:spPr>
      </p:pic>
      <p:pic>
        <p:nvPicPr>
          <p:cNvPr id="14" name="Imagen 13" descr="Imagen que contiene persona, interior, hombre, tabla&#10;&#10;Descripción generada automáticamente">
            <a:extLst>
              <a:ext uri="{FF2B5EF4-FFF2-40B4-BE49-F238E27FC236}">
                <a16:creationId xmlns:a16="http://schemas.microsoft.com/office/drawing/2014/main" id="{F1C25706-FBF2-48A5-951D-1683B5AD1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4516" y="423959"/>
            <a:ext cx="1922193" cy="1441645"/>
          </a:xfrm>
          <a:prstGeom prst="rect">
            <a:avLst/>
          </a:prstGeom>
        </p:spPr>
      </p:pic>
      <p:pic>
        <p:nvPicPr>
          <p:cNvPr id="17" name="Imagen 16" descr="Avión de combate en el aeropuerto&#10;&#10;Descripción generada automáticamente con confianza media">
            <a:extLst>
              <a:ext uri="{FF2B5EF4-FFF2-40B4-BE49-F238E27FC236}">
                <a16:creationId xmlns:a16="http://schemas.microsoft.com/office/drawing/2014/main" id="{9175E44F-0806-453F-8C6F-BA0CC26A5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57" y="5010810"/>
            <a:ext cx="2218006" cy="1663505"/>
          </a:xfrm>
          <a:prstGeom prst="rect">
            <a:avLst/>
          </a:prstGeom>
        </p:spPr>
      </p:pic>
      <p:pic>
        <p:nvPicPr>
          <p:cNvPr id="19" name="Imagen 18" descr="Un avión está en el aeropuerto&#10;&#10;Descripción generada automáticamente">
            <a:extLst>
              <a:ext uri="{FF2B5EF4-FFF2-40B4-BE49-F238E27FC236}">
                <a16:creationId xmlns:a16="http://schemas.microsoft.com/office/drawing/2014/main" id="{C766EEAF-A556-43E8-BE50-B88B2D04E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27" y="5041084"/>
            <a:ext cx="2218006" cy="166350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155AED6-AEDC-466B-BCBE-4A197DAF0F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37" y="5828837"/>
            <a:ext cx="2505335" cy="531624"/>
          </a:xfrm>
          <a:prstGeom prst="rect">
            <a:avLst/>
          </a:prstGeom>
        </p:spPr>
      </p:pic>
      <p:pic>
        <p:nvPicPr>
          <p:cNvPr id="21" name="Imagen 20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0ED4E071-AEAC-4F23-AE9B-0A019B8F4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299" y="192771"/>
            <a:ext cx="2550809" cy="1913107"/>
          </a:xfrm>
          <a:prstGeom prst="rect">
            <a:avLst/>
          </a:prstGeom>
        </p:spPr>
      </p:pic>
      <p:pic>
        <p:nvPicPr>
          <p:cNvPr id="23" name="Imagen 22" descr="Imagen que contiene interior, tabla, avión, barco&#10;&#10;Descripción generada automáticamente">
            <a:extLst>
              <a:ext uri="{FF2B5EF4-FFF2-40B4-BE49-F238E27FC236}">
                <a16:creationId xmlns:a16="http://schemas.microsoft.com/office/drawing/2014/main" id="{CD87413D-472E-479B-8964-0DBD08963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3173" y="5081464"/>
            <a:ext cx="1663507" cy="16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FB8E72-CE46-4B0F-BAA8-CFCCFA239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9838" y="364553"/>
            <a:ext cx="4426782" cy="1548080"/>
          </a:xfrm>
        </p:spPr>
        <p:txBody>
          <a:bodyPr vert="horz" lIns="0" tIns="0" rIns="0" bIns="0" rtlCol="0" anchor="b" anchorCtr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latin typeface="Elephant" panose="02020904090505020303" pitchFamily="18" charset="0"/>
              </a:rPr>
              <a:t>GRC</a:t>
            </a:r>
            <a:br>
              <a:rPr lang="en-US" sz="2400" dirty="0">
                <a:latin typeface="Elephant" panose="02020904090505020303" pitchFamily="18" charset="0"/>
              </a:rPr>
            </a:br>
            <a:r>
              <a:rPr lang="en-US" sz="2400" dirty="0">
                <a:latin typeface="Elephant" panose="02020904090505020303" pitchFamily="18" charset="0"/>
              </a:rPr>
              <a:t>Servicios de Mantenimiento aéreo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73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ítulo 2">
            <a:extLst>
              <a:ext uri="{FF2B5EF4-FFF2-40B4-BE49-F238E27FC236}">
                <a16:creationId xmlns:a16="http://schemas.microsoft.com/office/drawing/2014/main" id="{7C49E2AC-FC68-4612-94EC-087EF0D3B0FB}"/>
              </a:ext>
            </a:extLst>
          </p:cNvPr>
          <p:cNvSpPr txBox="1">
            <a:spLocks/>
          </p:cNvSpPr>
          <p:nvPr/>
        </p:nvSpPr>
        <p:spPr>
          <a:xfrm>
            <a:off x="461628" y="539152"/>
            <a:ext cx="5977272" cy="2799361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24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20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16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tabLst>
                <a:tab pos="3420745" algn="l"/>
              </a:tabLst>
            </a:pPr>
            <a:r>
              <a:rPr lang="en-US" sz="1600" dirty="0"/>
              <a:t>“</a:t>
            </a:r>
            <a:r>
              <a:rPr lang="es-MX" sz="1600" b="1" u="sng" dirty="0"/>
              <a:t>NUESTRAS</a:t>
            </a:r>
            <a:r>
              <a:rPr lang="en-US" sz="1600" b="1" u="sng" dirty="0"/>
              <a:t> </a:t>
            </a:r>
            <a:r>
              <a:rPr lang="es-MX" sz="1600" b="1" u="sng" dirty="0"/>
              <a:t>INSTALACIONES</a:t>
            </a:r>
            <a:r>
              <a:rPr lang="en-US" sz="1600" dirty="0"/>
              <a:t>” </a:t>
            </a:r>
          </a:p>
          <a:p>
            <a:pPr algn="just" hangingPunct="0"/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Esperamos poder servirle y brindarle un servicio de mantenimiento confiable y profesional, con la certeza de seguridad que, tendrá una atención personalizada e inmediata por parte de nuestra empresa. </a:t>
            </a:r>
            <a:endParaRPr lang="es-MX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Adjunto le envió  copias de nuestro acreditamiento del laboratorio y permiso de taller. Carretera Estatal 200 Numero 22500 Col. Centro Hangar 33 Aeropuerto Intercontinental de Querétaro, Tel. 5514417431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rm@grcaereo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rg@grcaereo.com</a:t>
            </a:r>
            <a:endParaRPr lang="es-MX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3420745" algn="l"/>
              </a:tabLst>
            </a:pPr>
            <a:endParaRPr lang="en-US" sz="16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155AED6-AEDC-466B-BCBE-4A197DAF0F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85" y="364553"/>
            <a:ext cx="2505335" cy="531624"/>
          </a:xfrm>
          <a:prstGeom prst="rect">
            <a:avLst/>
          </a:prstGeom>
        </p:spPr>
      </p:pic>
      <p:pic>
        <p:nvPicPr>
          <p:cNvPr id="4" name="Imagen 3" descr="Casa en medio de la calle&#10;&#10;Descripción generada automáticamente con confianza media">
            <a:extLst>
              <a:ext uri="{FF2B5EF4-FFF2-40B4-BE49-F238E27FC236}">
                <a16:creationId xmlns:a16="http://schemas.microsoft.com/office/drawing/2014/main" id="{A7ED65B5-2AB5-4416-AEA7-273C0CF21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97" y="4605852"/>
            <a:ext cx="2819399" cy="20496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1A6B7C-9DC5-46E2-B723-3C1FF6E5E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15" y="3804523"/>
            <a:ext cx="2819399" cy="211455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BB12846-0345-4F26-9ED0-27D78171324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206" y="2371725"/>
            <a:ext cx="2815590" cy="2114550"/>
          </a:xfrm>
          <a:prstGeom prst="rect">
            <a:avLst/>
          </a:prstGeom>
        </p:spPr>
      </p:pic>
      <p:pic>
        <p:nvPicPr>
          <p:cNvPr id="8" name="Imagen 7" descr="Un grupo de personas en un aeropuerto&#10;&#10;Descripción generada automáticamente con confianza media">
            <a:extLst>
              <a:ext uri="{FF2B5EF4-FFF2-40B4-BE49-F238E27FC236}">
                <a16:creationId xmlns:a16="http://schemas.microsoft.com/office/drawing/2014/main" id="{1124B327-D7AC-428A-818D-99EB08C1F2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7" y="3605662"/>
            <a:ext cx="4106749" cy="30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>
</file>

<file path=ppt/theme/theme1.xml><?xml version="1.0" encoding="utf-8"?>
<a:theme xmlns:a="http://schemas.openxmlformats.org/drawingml/2006/main" name="LeafVTI">
  <a:themeElements>
    <a:clrScheme name="Leaf">
      <a:dk1>
        <a:sysClr val="windowText" lastClr="000000"/>
      </a:dk1>
      <a:lt1>
        <a:sysClr val="window" lastClr="FFFFFF"/>
      </a:lt1>
      <a:dk2>
        <a:srgbClr val="732124"/>
      </a:dk2>
      <a:lt2>
        <a:srgbClr val="F0EDE5"/>
      </a:lt2>
      <a:accent1>
        <a:srgbClr val="D34817"/>
      </a:accent1>
      <a:accent2>
        <a:srgbClr val="A68D65"/>
      </a:accent2>
      <a:accent3>
        <a:srgbClr val="728377"/>
      </a:accent3>
      <a:accent4>
        <a:srgbClr val="B4797B"/>
      </a:accent4>
      <a:accent5>
        <a:srgbClr val="CE8439"/>
      </a:accent5>
      <a:accent6>
        <a:srgbClr val="CF3A2A"/>
      </a:accent6>
      <a:hlink>
        <a:srgbClr val="D06853"/>
      </a:hlink>
      <a:folHlink>
        <a:srgbClr val="B67779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409</Words>
  <Application>Microsoft Office PowerPoint</Application>
  <PresentationFormat>Panorámica</PresentationFormat>
  <Paragraphs>23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6" baseType="lpstr">
      <vt:lpstr>Arial</vt:lpstr>
      <vt:lpstr>Avenir Next LT Pro Light</vt:lpstr>
      <vt:lpstr>Calibri</vt:lpstr>
      <vt:lpstr>Elephant</vt:lpstr>
      <vt:lpstr>Microsoft Sans Serif</vt:lpstr>
      <vt:lpstr>Rockwell Nova Light</vt:lpstr>
      <vt:lpstr>Tahoma</vt:lpstr>
      <vt:lpstr>Times New Roman</vt:lpstr>
      <vt:lpstr>Wingdings</vt:lpstr>
      <vt:lpstr>LeafVTI</vt:lpstr>
      <vt:lpstr>GRC Servicios de Mantenimiento aéreo</vt:lpstr>
      <vt:lpstr>GRC Servicios de Mantenimiento aéreo</vt:lpstr>
      <vt:lpstr>GRC Servicios de Mantenimiento aéreo</vt:lpstr>
      <vt:lpstr>GRC Servicios de Mantenimiento aéreo</vt:lpstr>
      <vt:lpstr>GRC Servicios de Mantenimiento aéreo</vt:lpstr>
      <vt:lpstr>GRC Servicios de Mantenimiento aéreo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GRC Servicios de Mantenimiento aéreo</dc:title>
  <dc:creator>NeGaRe9 G</dc:creator>
  <cp:lastModifiedBy>NeGaRe9 G</cp:lastModifiedBy>
  <cp:revision>7</cp:revision>
  <dcterms:created xsi:type="dcterms:W3CDTF">2021-02-16T20:26:09Z</dcterms:created>
  <dcterms:modified xsi:type="dcterms:W3CDTF">2021-05-20T19:24:18Z</dcterms:modified>
</cp:coreProperties>
</file>